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4"/>
    <p:sldMasterId id="2147483661" r:id="rId5"/>
  </p:sldMasterIdLst>
  <p:notesMasterIdLst>
    <p:notesMasterId r:id="rId7"/>
  </p:notesMasterIdLst>
  <p:sldIdLst>
    <p:sldId id="257" r:id="rId6"/>
  </p:sldIdLst>
  <p:sldSz cx="7559675" cy="10439400"/>
  <p:notesSz cx="6858000" cy="9144000"/>
  <p:embeddedFontLst>
    <p:embeddedFont>
      <p:font typeface="Graphie" panose="020B0603020204020204" pitchFamily="34" charset="0"/>
      <p:regular r:id="rId8"/>
      <p:bold r:id="rId9"/>
      <p:italic r:id="rId10"/>
      <p:boldItalic r:id="rId11"/>
    </p:embeddedFont>
    <p:embeddedFont>
      <p:font typeface="Termina" panose="00000500000000000000" pitchFamily="50" charset="0"/>
      <p:regular r:id="rId12"/>
    </p:embeddedFont>
    <p:embeddedFont>
      <p:font typeface="Termina Bold" panose="00000800000000000000" pitchFamily="50" charset="0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8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1C48"/>
    <a:srgbClr val="8F7ED7"/>
    <a:srgbClr val="E3E1EB"/>
    <a:srgbClr val="57479C"/>
    <a:srgbClr val="C4BB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C24D3A-8D49-4AB5-91A2-027EA6690625}" v="398" dt="2024-07-31T22:26:56.396"/>
    <p1510:client id="{9EDD0159-D6F2-44BB-9B08-1A908FF547EF}" v="37" dt="2024-07-31T22:44:56.734"/>
    <p1510:client id="{F986A5D2-DAD8-46AD-9993-31F7270201FE}" v="300" dt="2024-07-31T22:27:25.3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6" autoAdjust="0"/>
    <p:restoredTop sz="90747" autoAdjust="0"/>
  </p:normalViewPr>
  <p:slideViewPr>
    <p:cSldViewPr snapToGrid="0">
      <p:cViewPr>
        <p:scale>
          <a:sx n="100" d="100"/>
          <a:sy n="100" d="100"/>
        </p:scale>
        <p:origin x="1116" y="-1724"/>
      </p:cViewPr>
      <p:guideLst>
        <p:guide orient="horz" pos="328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font" Target="fonts/font4.fntdata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e Mathias" userId="5143b4b9-d01b-47f0-bbc9-08e520f41e9a" providerId="ADAL" clId="{9EDD0159-D6F2-44BB-9B08-1A908FF547EF}"/>
    <pc:docChg chg="undo custSel modSld">
      <pc:chgData name="Alexandre Mathias" userId="5143b4b9-d01b-47f0-bbc9-08e520f41e9a" providerId="ADAL" clId="{9EDD0159-D6F2-44BB-9B08-1A908FF547EF}" dt="2024-07-31T22:44:56.734" v="36" actId="113"/>
      <pc:docMkLst>
        <pc:docMk/>
      </pc:docMkLst>
      <pc:sldChg chg="addSp delSp modSp mod">
        <pc:chgData name="Alexandre Mathias" userId="5143b4b9-d01b-47f0-bbc9-08e520f41e9a" providerId="ADAL" clId="{9EDD0159-D6F2-44BB-9B08-1A908FF547EF}" dt="2024-07-31T22:44:56.734" v="36" actId="113"/>
        <pc:sldMkLst>
          <pc:docMk/>
          <pc:sldMk cId="2853869639" sldId="257"/>
        </pc:sldMkLst>
        <pc:spChg chg="del">
          <ac:chgData name="Alexandre Mathias" userId="5143b4b9-d01b-47f0-bbc9-08e520f41e9a" providerId="ADAL" clId="{9EDD0159-D6F2-44BB-9B08-1A908FF547EF}" dt="2024-07-31T22:42:35.462" v="0" actId="478"/>
          <ac:spMkLst>
            <pc:docMk/>
            <pc:sldMk cId="2853869639" sldId="257"/>
            <ac:spMk id="2" creationId="{80BA50B0-6849-9412-D273-DCB6C41980CB}"/>
          </ac:spMkLst>
        </pc:spChg>
        <pc:spChg chg="mod">
          <ac:chgData name="Alexandre Mathias" userId="5143b4b9-d01b-47f0-bbc9-08e520f41e9a" providerId="ADAL" clId="{9EDD0159-D6F2-44BB-9B08-1A908FF547EF}" dt="2024-07-31T22:44:56.734" v="36" actId="113"/>
          <ac:spMkLst>
            <pc:docMk/>
            <pc:sldMk cId="2853869639" sldId="257"/>
            <ac:spMk id="7" creationId="{286695B3-75A7-347B-D5EF-FA15C49D61A1}"/>
          </ac:spMkLst>
        </pc:spChg>
        <pc:spChg chg="add del">
          <ac:chgData name="Alexandre Mathias" userId="5143b4b9-d01b-47f0-bbc9-08e520f41e9a" providerId="ADAL" clId="{9EDD0159-D6F2-44BB-9B08-1A908FF547EF}" dt="2024-07-31T22:42:38.734" v="2" actId="22"/>
          <ac:spMkLst>
            <pc:docMk/>
            <pc:sldMk cId="2853869639" sldId="257"/>
            <ac:spMk id="10" creationId="{B12B09EC-CD3B-9476-5C95-AE7E798B4679}"/>
          </ac:spMkLst>
        </pc:spChg>
        <pc:spChg chg="add mod">
          <ac:chgData name="Alexandre Mathias" userId="5143b4b9-d01b-47f0-bbc9-08e520f41e9a" providerId="ADAL" clId="{9EDD0159-D6F2-44BB-9B08-1A908FF547EF}" dt="2024-07-31T22:42:46.645" v="3"/>
          <ac:spMkLst>
            <pc:docMk/>
            <pc:sldMk cId="2853869639" sldId="257"/>
            <ac:spMk id="11" creationId="{00A4C481-6268-118D-BE42-8120C4C02B41}"/>
          </ac:spMkLst>
        </pc:spChg>
      </pc:sldChg>
    </pc:docChg>
  </pc:docChgLst>
  <pc:docChgLst>
    <pc:chgData name="Luciano Costa" userId="a9784acd-f6e7-4403-80d3-b7255588dbdb" providerId="ADAL" clId="{A6F23274-9D0D-4811-BE94-1EE41F9B3B30}"/>
    <pc:docChg chg="custSel modSld">
      <pc:chgData name="Luciano Costa" userId="a9784acd-f6e7-4403-80d3-b7255588dbdb" providerId="ADAL" clId="{A6F23274-9D0D-4811-BE94-1EE41F9B3B30}" dt="2024-07-31T22:41:01.461" v="127" actId="6549"/>
      <pc:docMkLst>
        <pc:docMk/>
      </pc:docMkLst>
      <pc:sldChg chg="modSp mod">
        <pc:chgData name="Luciano Costa" userId="a9784acd-f6e7-4403-80d3-b7255588dbdb" providerId="ADAL" clId="{A6F23274-9D0D-4811-BE94-1EE41F9B3B30}" dt="2024-07-31T22:41:01.461" v="127" actId="6549"/>
        <pc:sldMkLst>
          <pc:docMk/>
          <pc:sldMk cId="2853869639" sldId="257"/>
        </pc:sldMkLst>
        <pc:spChg chg="mod">
          <ac:chgData name="Luciano Costa" userId="a9784acd-f6e7-4403-80d3-b7255588dbdb" providerId="ADAL" clId="{A6F23274-9D0D-4811-BE94-1EE41F9B3B30}" dt="2024-07-31T22:41:01.461" v="127" actId="6549"/>
          <ac:spMkLst>
            <pc:docMk/>
            <pc:sldMk cId="2853869639" sldId="257"/>
            <ac:spMk id="7" creationId="{286695B3-75A7-347B-D5EF-FA15C49D61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87788" y="685800"/>
            <a:ext cx="2483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575" y="685800"/>
            <a:ext cx="24828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Para editar as tabelas e gráficos, usar SEMPRE a fonte “</a:t>
            </a:r>
            <a:r>
              <a:rPr lang="pt-BR" dirty="0" err="1"/>
              <a:t>Graphie</a:t>
            </a:r>
            <a:r>
              <a:rPr lang="pt-BR" dirty="0"/>
              <a:t>” e os seguintes códigos de cores:</a:t>
            </a:r>
            <a:br>
              <a:rPr lang="pt-BR" dirty="0"/>
            </a:br>
            <a:r>
              <a:rPr lang="pt-BR" dirty="0"/>
              <a:t>#57479c; #8f7ed7; #221c48; #e3e1eb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Para editar as tabelas no EXCEL, clique com o botão direito do mouse na tabela e depois clique em: Objeto Planilha &gt; Abrir.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34687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11298"/>
            <a:ext cx="7044600" cy="416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752555"/>
            <a:ext cx="7044600" cy="16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0AA97F0-962D-FEF5-1657-06BB2D25267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824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24270-3109-A83C-4ABE-3DEA19315C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563" y="1708150"/>
            <a:ext cx="5670550" cy="36353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C53AF2-6147-7184-8608-B6405C4B54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563" y="5483225"/>
            <a:ext cx="5670550" cy="25209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06C5105-2E96-8AAE-EB19-31906ABA2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3440-72D2-C94F-A848-D66C07DF9439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88267E-6322-C827-9532-3458A221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40AD1FF-FD86-8493-D622-DD6D41F78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95DD-6894-A54D-8275-F39FC7E078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986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03995-066C-3CBB-6B22-99B6002E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5B72AB-00A0-0D44-0259-A4E58AB41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48A8D0-CDBD-3C8C-C3FA-61593ACDF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3440-72D2-C94F-A848-D66C07DF9439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1C57E9-6286-7414-6B3F-C5DEEFB24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1697B0-7C72-DC6B-DBE7-D5A1D6394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95DD-6894-A54D-8275-F39FC7E078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9065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6F4B65-DF6D-DB9E-4BA2-CA88BB829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601913"/>
            <a:ext cx="6519862" cy="43434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E75E8A5-7867-0E5B-BCCB-6A73417C2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6986588"/>
            <a:ext cx="6519862" cy="22828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F2FC20-4958-2D53-DD46-B69CA688B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3440-72D2-C94F-A848-D66C07DF9439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D14107-A85E-EBC3-CFC3-D99A3B606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E06E8F-4264-FAFC-75CE-2E7DFC9A1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95DD-6894-A54D-8275-F39FC7E078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276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0A64C-0961-825C-5F23-3BC2F0CBA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D9186E-DD6D-5C27-9164-02C2B2B67A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113" y="2779713"/>
            <a:ext cx="3184525" cy="66230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6498798-518E-BEBD-AB7A-189361339A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56038" y="2779713"/>
            <a:ext cx="3184525" cy="66230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3EC6AED-CCBE-5457-F2EB-45B3ED696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3440-72D2-C94F-A848-D66C07DF9439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B9E0327-02A6-69D9-2C1B-D303C00F7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109790F-02B4-025E-B7A2-C671F4B14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95DD-6894-A54D-8275-F39FC7E078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3962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08E24-D227-C9F8-1EF6-34B485EA7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555625"/>
            <a:ext cx="6519863" cy="201771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575158D-E283-4636-EF87-A22911B81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00" y="2559050"/>
            <a:ext cx="3198813" cy="1254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1340122-3453-CD7B-D272-E310B94FD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00" y="3813175"/>
            <a:ext cx="3198813" cy="56086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F60EFE4-82AB-43AB-BD9B-3E9920E628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463" y="2559050"/>
            <a:ext cx="3213100" cy="1254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A609006-4252-D7DA-B499-F3810A8984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463" y="3813175"/>
            <a:ext cx="3213100" cy="56086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5E01FA5-0F77-1513-2570-7B4BFA02A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3440-72D2-C94F-A848-D66C07DF9439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8465FE7-04BF-475D-5CFE-B8E1B46A3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F8AEAED-A40F-55F7-7918-0D0A66A2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95DD-6894-A54D-8275-F39FC7E078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392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1E35F6-0F18-4E6C-C76C-9985CFB5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DEFF584-A43D-5EF3-0996-2D1475A92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3440-72D2-C94F-A848-D66C07DF9439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CE71902-CDD0-F8AE-62BF-DE2DE72E9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34FD3DE-9D42-2460-5348-00AFA2F6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95DD-6894-A54D-8275-F39FC7E078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8170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5C955B5-FD27-A590-6247-42C10E6A8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3440-72D2-C94F-A848-D66C07DF9439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21F8E06-3879-103E-BFBC-B6CBD7C10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3EDAC04-1A70-751D-B4D4-87D3EA7C0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95DD-6894-A54D-8275-F39FC7E078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0351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7D1C70-AB4A-B4CD-CBD0-21247F857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695325"/>
            <a:ext cx="2438400" cy="243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ECE3DD-F354-B610-7D66-1EF2145B9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100" y="1503363"/>
            <a:ext cx="3827463" cy="7418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886FAA4-F2F3-F305-A864-64D2BF5A7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132138"/>
            <a:ext cx="2438400" cy="5802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2A317C3-1821-9C8F-6858-4BA1DAA1B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3440-72D2-C94F-A848-D66C07DF9439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166F7E6-0AE4-F945-D7A1-DF9685FC5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5FC88D-6536-9D6A-B9B9-B109F854B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95DD-6894-A54D-8275-F39FC7E078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9983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92EBE1-20CD-7D29-C524-1D51FF5FD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695325"/>
            <a:ext cx="2438400" cy="243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E6A714F-CEDF-2C43-3996-3643DEE5F1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100" y="1503363"/>
            <a:ext cx="3827463" cy="74183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51A7606-7635-654E-7AF0-6E08A83348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132138"/>
            <a:ext cx="2438400" cy="5802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DE3BFF7-9A5C-AE2B-5B10-96F63FEC1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3440-72D2-C94F-A848-D66C07DF9439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06407D-3427-AC53-D824-7A453B446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425B23-E8D1-0D70-91B9-2494D99BD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95DD-6894-A54D-8275-F39FC7E078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06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571A4A-FB4F-1024-2183-C3174AB33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C5CBD07-3AF2-B2AD-99F8-4B45AD31D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0CF18E-6752-0E9A-A639-18FF1F931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3440-72D2-C94F-A848-D66C07DF9439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EF0DEC-6C01-357F-ECCC-702223CBB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B57A08-8D2D-FAE6-CD86-D17A85A3C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95DD-6894-A54D-8275-F39FC7E078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6392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4D78A6B-9312-7904-BFC6-0C325D6641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10200" y="555625"/>
            <a:ext cx="1630363" cy="88471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AE8F41A-33FC-CF6E-8898-B826AFD67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113" y="555625"/>
            <a:ext cx="4738687" cy="88471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E56FA8-DB70-3127-D874-2EADD0CA4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3440-72D2-C94F-A848-D66C07DF9439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CF5ADC-7973-BF6D-ADF3-12C63B66F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CB67A84-830F-7401-44FE-2F99A97A0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95DD-6894-A54D-8275-F39FC7E078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3378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39232"/>
            <a:ext cx="3306900" cy="69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39232"/>
            <a:ext cx="3306900" cy="69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27727"/>
            <a:ext cx="2321700" cy="1533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20535"/>
            <a:ext cx="2321700" cy="64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13690"/>
            <a:ext cx="5264700" cy="830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54"/>
            <a:ext cx="3780000" cy="104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03032"/>
            <a:ext cx="3344400" cy="300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689531"/>
            <a:ext cx="3344400" cy="25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469689"/>
            <a:ext cx="3172200" cy="75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586994"/>
            <a:ext cx="4959600" cy="122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 dirty="0"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45153"/>
            <a:ext cx="7044600" cy="398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398217"/>
            <a:ext cx="7044600" cy="264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FBC8740E-F436-A7B3-A752-BAAE3E28604F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rcRect/>
          <a:stretch/>
        </p:blipFill>
        <p:spPr>
          <a:xfrm>
            <a:off x="1" y="0"/>
            <a:ext cx="7559674" cy="951055"/>
          </a:xfrm>
          <a:prstGeom prst="rect">
            <a:avLst/>
          </a:prstGeom>
        </p:spPr>
      </p:pic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r>
              <a:rPr lang="pt-BR" dirty="0"/>
              <a:t> </a:t>
            </a:r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A561401A-372A-6958-2217-6111185633B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98901" y="315533"/>
            <a:ext cx="1490220" cy="323410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C605DA9-F879-1AE8-F8CB-A39F244D1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3" y="555625"/>
            <a:ext cx="6521450" cy="2017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AEEB224-7D8F-2649-6070-B38B6FD05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113" y="2779713"/>
            <a:ext cx="6521450" cy="6623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8DF18C-9218-4AE2-B6C0-E2BE3D0E04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113" y="9675813"/>
            <a:ext cx="1701800" cy="555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13440-72D2-C94F-A848-D66C07DF9439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800DC8-D481-CC98-3A35-4C63EC356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3488" y="9675813"/>
            <a:ext cx="2552700" cy="555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9D4169-FE7D-9345-0FA4-3DAF7588A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8763" y="9675813"/>
            <a:ext cx="1701800" cy="555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F95DD-6894-A54D-8275-F39FC7E078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729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ontebravo.com.b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56;p13">
            <a:extLst>
              <a:ext uri="{FF2B5EF4-FFF2-40B4-BE49-F238E27FC236}">
                <a16:creationId xmlns:a16="http://schemas.microsoft.com/office/drawing/2014/main" id="{489AF13C-1F5A-D3AC-82A7-BAE6DAAF7C30}"/>
              </a:ext>
            </a:extLst>
          </p:cNvPr>
          <p:cNvSpPr txBox="1"/>
          <p:nvPr/>
        </p:nvSpPr>
        <p:spPr>
          <a:xfrm>
            <a:off x="0" y="943049"/>
            <a:ext cx="7559675" cy="2536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bg1"/>
              </a:solidFill>
              <a:latin typeface="Graphie" panose="020B0603020204020204" pitchFamily="34" charset="77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8" name="Google Shape;55;p13">
            <a:extLst>
              <a:ext uri="{FF2B5EF4-FFF2-40B4-BE49-F238E27FC236}">
                <a16:creationId xmlns:a16="http://schemas.microsoft.com/office/drawing/2014/main" id="{1FCC36B6-1B69-1CB3-6C51-80D23FE5F2D2}"/>
              </a:ext>
            </a:extLst>
          </p:cNvPr>
          <p:cNvSpPr txBox="1"/>
          <p:nvPr/>
        </p:nvSpPr>
        <p:spPr>
          <a:xfrm>
            <a:off x="414159" y="333800"/>
            <a:ext cx="2882493" cy="3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lt1"/>
                </a:solidFill>
                <a:latin typeface="Termina" pitchFamily="2" charset="77"/>
                <a:ea typeface="Montserrat"/>
                <a:cs typeface="Montserrat"/>
                <a:sym typeface="Montserrat"/>
              </a:rPr>
              <a:t>Monte Bravo </a:t>
            </a:r>
            <a:r>
              <a:rPr lang="pt-BR" sz="1600" b="1" dirty="0">
                <a:solidFill>
                  <a:srgbClr val="8F7ED7"/>
                </a:solidFill>
                <a:latin typeface="Termina Bold" pitchFamily="2" charset="77"/>
                <a:sym typeface="Montserrat"/>
              </a:rPr>
              <a:t>Analisa</a:t>
            </a:r>
          </a:p>
        </p:txBody>
      </p:sp>
      <p:sp>
        <p:nvSpPr>
          <p:cNvPr id="26" name="Google Shape;61;p13">
            <a:extLst>
              <a:ext uri="{FF2B5EF4-FFF2-40B4-BE49-F238E27FC236}">
                <a16:creationId xmlns:a16="http://schemas.microsoft.com/office/drawing/2014/main" id="{024BF5ED-80DB-1A87-E8BF-91272292A49F}"/>
              </a:ext>
            </a:extLst>
          </p:cNvPr>
          <p:cNvSpPr txBox="1"/>
          <p:nvPr/>
        </p:nvSpPr>
        <p:spPr>
          <a:xfrm>
            <a:off x="262992" y="9893770"/>
            <a:ext cx="7027010" cy="479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500" b="0" i="0" u="none" strike="noStrike" dirty="0">
                <a:solidFill>
                  <a:srgbClr val="ACB1BC"/>
                </a:solidFill>
                <a:effectLst/>
                <a:latin typeface="Graphie" panose="020B0603020204020204" pitchFamily="34" charset="77"/>
              </a:rPr>
              <a:t>IMPORTANTE: </a:t>
            </a:r>
            <a:r>
              <a:rPr lang="pt-BR" sz="500" b="0" i="0" u="sng" dirty="0">
                <a:solidFill>
                  <a:srgbClr val="8F7ED7"/>
                </a:solidFill>
                <a:effectLst/>
                <a:latin typeface="Graphie" panose="020B0603020204020204" pitchFamily="34" charset="77"/>
                <a:hlinkClick r:id="rId3" tooltip="https://montebravo.com.br/"/>
              </a:rPr>
              <a:t>A Monte Bravo Corretora de Valores Mobiliários S.A.</a:t>
            </a:r>
            <a:r>
              <a:rPr lang="pt-BR" sz="500" b="0" i="0" u="none" strike="noStrike" dirty="0">
                <a:solidFill>
                  <a:srgbClr val="ACB1BC"/>
                </a:solidFill>
                <a:effectLst/>
                <a:latin typeface="Graphie" panose="020B0603020204020204" pitchFamily="34" charset="77"/>
              </a:rPr>
              <a:t> (“Monte Bravo”) é uma instituição financeira autorizada a funcionar pelo Banco Central do Brasil. Esta mensagem e eventuais anexos podem conter informações confidenciais destinadas a indivíduo e propósito específico, sendo protegidos por lei. Caso você não seja o destinatário ou pessoa autorizada a recebê-la, por favor, avise imediatamente o remetente e, em seguida, apegue o e-mail. É terminantemente proibida a utilização, cópia ou divulgação não autorizada das informações presentes neste e-mail. As informações nele contidas e em seus eventuais anexos são de responsabilidade do seu autor, não representando necessariamente ideias, opiniões, pensamentos ou qualquer forma de posicionamento por parte da Monte Bravo. Por fim, é imprescindível que o destinatário verifique este e-mail e todos os anexos em busca de possíveis vírus. A empresa/remetente não assume responsabilidade por quaisquer danos decorrentes da transmissão de vírus através deste e-mail.</a:t>
            </a:r>
            <a:endParaRPr lang="pt-BR" sz="500" dirty="0">
              <a:solidFill>
                <a:schemeClr val="bg1">
                  <a:lumMod val="50000"/>
                </a:schemeClr>
              </a:solidFill>
              <a:latin typeface="Graphie" panose="020B0603020204020204" pitchFamily="34" charset="77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6A04736-B39E-3E73-FFE8-A0CD1504227C}"/>
              </a:ext>
            </a:extLst>
          </p:cNvPr>
          <p:cNvSpPr txBox="1"/>
          <p:nvPr/>
        </p:nvSpPr>
        <p:spPr>
          <a:xfrm>
            <a:off x="1040446" y="971669"/>
            <a:ext cx="5488534" cy="20005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700" dirty="0">
                <a:solidFill>
                  <a:schemeClr val="tx1"/>
                </a:solidFill>
                <a:latin typeface="Graphie" panose="020B0603020204020204" pitchFamily="34" charset="77"/>
                <a:ea typeface="Montserrat"/>
                <a:cs typeface="Montserrat"/>
                <a:sym typeface="Montserrat"/>
              </a:rPr>
              <a:t>Por: </a:t>
            </a:r>
            <a:r>
              <a:rPr lang="pt-BR" sz="700" b="1" dirty="0">
                <a:solidFill>
                  <a:schemeClr val="tx1"/>
                </a:solidFill>
                <a:latin typeface="Graphie" panose="020B0603020204020204" pitchFamily="34" charset="77"/>
                <a:ea typeface="Montserrat"/>
                <a:cs typeface="Montserrat"/>
                <a:sym typeface="Montserrat"/>
              </a:rPr>
              <a:t>Alexandre Mathias </a:t>
            </a:r>
            <a:r>
              <a:rPr lang="pt-BR" sz="700" dirty="0">
                <a:solidFill>
                  <a:schemeClr val="tx1"/>
                </a:solidFill>
                <a:latin typeface="Graphie" panose="020B0603020204020204" pitchFamily="34" charset="77"/>
                <a:ea typeface="Montserrat"/>
                <a:cs typeface="Montserrat"/>
                <a:sym typeface="Montserrat"/>
              </a:rPr>
              <a:t>- Estrategista Chefe, </a:t>
            </a:r>
            <a:r>
              <a:rPr lang="pt-BR" sz="700" b="1" dirty="0">
                <a:solidFill>
                  <a:schemeClr val="tx1"/>
                </a:solidFill>
                <a:latin typeface="Graphie" panose="020B0603020204020204" pitchFamily="34" charset="77"/>
                <a:ea typeface="Montserrat"/>
                <a:cs typeface="Montserrat"/>
                <a:sym typeface="Montserrat"/>
              </a:rPr>
              <a:t>Bruno Benassi </a:t>
            </a:r>
            <a:r>
              <a:rPr lang="pt-BR" sz="700" dirty="0">
                <a:solidFill>
                  <a:schemeClr val="tx1"/>
                </a:solidFill>
                <a:latin typeface="Graphie" panose="020B0603020204020204" pitchFamily="34" charset="77"/>
                <a:ea typeface="Montserrat"/>
                <a:cs typeface="Montserrat"/>
                <a:sym typeface="Montserrat"/>
              </a:rPr>
              <a:t>- Analista de Ativos e </a:t>
            </a:r>
            <a:r>
              <a:rPr lang="pt-BR" sz="700" b="1" dirty="0">
                <a:solidFill>
                  <a:schemeClr val="tx1"/>
                </a:solidFill>
                <a:latin typeface="Graphie" panose="020B0603020204020204" pitchFamily="34" charset="77"/>
                <a:ea typeface="Montserrat"/>
                <a:cs typeface="Montserrat"/>
                <a:sym typeface="Montserrat"/>
              </a:rPr>
              <a:t>Luciano Costa</a:t>
            </a:r>
            <a:r>
              <a:rPr lang="pt-BR" sz="700" dirty="0">
                <a:solidFill>
                  <a:schemeClr val="tx1"/>
                </a:solidFill>
                <a:latin typeface="Graphie" panose="020B0603020204020204" pitchFamily="34" charset="77"/>
                <a:ea typeface="Montserrat"/>
                <a:cs typeface="Montserrat"/>
                <a:sym typeface="Montserrat"/>
              </a:rPr>
              <a:t> – Economista Chefe </a:t>
            </a: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E7F78A7F-D66A-8052-6024-BBFAE4691B24}"/>
              </a:ext>
            </a:extLst>
          </p:cNvPr>
          <p:cNvCxnSpPr/>
          <p:nvPr/>
        </p:nvCxnSpPr>
        <p:spPr>
          <a:xfrm>
            <a:off x="3319435" y="301832"/>
            <a:ext cx="0" cy="353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Google Shape;55;p13">
            <a:extLst>
              <a:ext uri="{FF2B5EF4-FFF2-40B4-BE49-F238E27FC236}">
                <a16:creationId xmlns:a16="http://schemas.microsoft.com/office/drawing/2014/main" id="{5AEF95E8-1045-344D-BB4F-DE03F3833016}"/>
              </a:ext>
            </a:extLst>
          </p:cNvPr>
          <p:cNvSpPr txBox="1"/>
          <p:nvPr/>
        </p:nvSpPr>
        <p:spPr>
          <a:xfrm>
            <a:off x="3581196" y="349252"/>
            <a:ext cx="2018144" cy="3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dirty="0">
                <a:solidFill>
                  <a:schemeClr val="lt1"/>
                </a:solidFill>
                <a:latin typeface="Termina" pitchFamily="2" charset="77"/>
                <a:ea typeface="Montserrat"/>
                <a:cs typeface="Montserrat"/>
                <a:sym typeface="Montserrat"/>
              </a:rPr>
              <a:t>31 </a:t>
            </a:r>
            <a:r>
              <a:rPr lang="pt-BR" sz="1100" dirty="0">
                <a:solidFill>
                  <a:schemeClr val="accent1"/>
                </a:solidFill>
                <a:latin typeface="Termina" pitchFamily="2" charset="77"/>
                <a:ea typeface="Montserrat"/>
                <a:cs typeface="Montserrat"/>
                <a:sym typeface="Montserrat"/>
              </a:rPr>
              <a:t>JULHO</a:t>
            </a:r>
            <a:r>
              <a:rPr lang="pt-BR" sz="1100" dirty="0">
                <a:solidFill>
                  <a:schemeClr val="lt1"/>
                </a:solidFill>
                <a:latin typeface="Termina" pitchFamily="2" charset="77"/>
                <a:ea typeface="Montserrat"/>
                <a:cs typeface="Montserrat"/>
                <a:sym typeface="Montserrat"/>
              </a:rPr>
              <a:t> 2024</a:t>
            </a:r>
            <a:endParaRPr sz="1100" b="1" dirty="0">
              <a:solidFill>
                <a:srgbClr val="8F7ED7"/>
              </a:solidFill>
              <a:latin typeface="Termina Bold" pitchFamily="2" charset="77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19BDF3B9-F2AC-93A3-AB1A-706770760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50173"/>
            <a:ext cx="7559675" cy="288257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  <a:extLst>
              <a:ext uri="{C807C97D-BFC1-408E-A445-0C87EB9F89A2}">
                <ask:lineSketchStyleProps xmlns:ask="http://schemas.microsoft.com/office/drawing/2018/sketchyshapes" sd="981765707">
                  <a:custGeom>
                    <a:avLst/>
                    <a:gdLst>
                      <a:gd name="connsiteX0" fmla="*/ 0 w 3428999"/>
                      <a:gd name="connsiteY0" fmla="*/ 0 h 150639"/>
                      <a:gd name="connsiteX1" fmla="*/ 502920 w 3428999"/>
                      <a:gd name="connsiteY1" fmla="*/ 0 h 150639"/>
                      <a:gd name="connsiteX2" fmla="*/ 1143000 w 3428999"/>
                      <a:gd name="connsiteY2" fmla="*/ 0 h 150639"/>
                      <a:gd name="connsiteX3" fmla="*/ 1680210 w 3428999"/>
                      <a:gd name="connsiteY3" fmla="*/ 0 h 150639"/>
                      <a:gd name="connsiteX4" fmla="*/ 2183129 w 3428999"/>
                      <a:gd name="connsiteY4" fmla="*/ 0 h 150639"/>
                      <a:gd name="connsiteX5" fmla="*/ 2720339 w 3428999"/>
                      <a:gd name="connsiteY5" fmla="*/ 0 h 150639"/>
                      <a:gd name="connsiteX6" fmla="*/ 3428999 w 3428999"/>
                      <a:gd name="connsiteY6" fmla="*/ 0 h 150639"/>
                      <a:gd name="connsiteX7" fmla="*/ 3428999 w 3428999"/>
                      <a:gd name="connsiteY7" fmla="*/ 150639 h 150639"/>
                      <a:gd name="connsiteX8" fmla="*/ 2857499 w 3428999"/>
                      <a:gd name="connsiteY8" fmla="*/ 150639 h 150639"/>
                      <a:gd name="connsiteX9" fmla="*/ 2217419 w 3428999"/>
                      <a:gd name="connsiteY9" fmla="*/ 150639 h 150639"/>
                      <a:gd name="connsiteX10" fmla="*/ 1577340 w 3428999"/>
                      <a:gd name="connsiteY10" fmla="*/ 150639 h 150639"/>
                      <a:gd name="connsiteX11" fmla="*/ 1040130 w 3428999"/>
                      <a:gd name="connsiteY11" fmla="*/ 150639 h 150639"/>
                      <a:gd name="connsiteX12" fmla="*/ 537210 w 3428999"/>
                      <a:gd name="connsiteY12" fmla="*/ 150639 h 150639"/>
                      <a:gd name="connsiteX13" fmla="*/ 0 w 3428999"/>
                      <a:gd name="connsiteY13" fmla="*/ 150639 h 150639"/>
                      <a:gd name="connsiteX14" fmla="*/ 0 w 3428999"/>
                      <a:gd name="connsiteY14" fmla="*/ 0 h 1506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428999" h="150639" fill="none" extrusionOk="0">
                        <a:moveTo>
                          <a:pt x="0" y="0"/>
                        </a:moveTo>
                        <a:cubicBezTo>
                          <a:pt x="226691" y="-2241"/>
                          <a:pt x="279783" y="19436"/>
                          <a:pt x="502920" y="0"/>
                        </a:cubicBezTo>
                        <a:cubicBezTo>
                          <a:pt x="726057" y="-19436"/>
                          <a:pt x="832272" y="22551"/>
                          <a:pt x="1143000" y="0"/>
                        </a:cubicBezTo>
                        <a:cubicBezTo>
                          <a:pt x="1453728" y="-22551"/>
                          <a:pt x="1520242" y="30246"/>
                          <a:pt x="1680210" y="0"/>
                        </a:cubicBezTo>
                        <a:cubicBezTo>
                          <a:pt x="1840178" y="-30246"/>
                          <a:pt x="2054094" y="33377"/>
                          <a:pt x="2183129" y="0"/>
                        </a:cubicBezTo>
                        <a:cubicBezTo>
                          <a:pt x="2312164" y="-33377"/>
                          <a:pt x="2586048" y="59355"/>
                          <a:pt x="2720339" y="0"/>
                        </a:cubicBezTo>
                        <a:cubicBezTo>
                          <a:pt x="2854630" y="-59355"/>
                          <a:pt x="3278484" y="68488"/>
                          <a:pt x="3428999" y="0"/>
                        </a:cubicBezTo>
                        <a:cubicBezTo>
                          <a:pt x="3431678" y="64892"/>
                          <a:pt x="3422201" y="104561"/>
                          <a:pt x="3428999" y="150639"/>
                        </a:cubicBezTo>
                        <a:cubicBezTo>
                          <a:pt x="3207775" y="167447"/>
                          <a:pt x="3018427" y="92739"/>
                          <a:pt x="2857499" y="150639"/>
                        </a:cubicBezTo>
                        <a:cubicBezTo>
                          <a:pt x="2696571" y="208539"/>
                          <a:pt x="2390576" y="150279"/>
                          <a:pt x="2217419" y="150639"/>
                        </a:cubicBezTo>
                        <a:cubicBezTo>
                          <a:pt x="2044262" y="150999"/>
                          <a:pt x="1797906" y="120672"/>
                          <a:pt x="1577340" y="150639"/>
                        </a:cubicBezTo>
                        <a:cubicBezTo>
                          <a:pt x="1356774" y="180606"/>
                          <a:pt x="1195119" y="104485"/>
                          <a:pt x="1040130" y="150639"/>
                        </a:cubicBezTo>
                        <a:cubicBezTo>
                          <a:pt x="885141" y="196793"/>
                          <a:pt x="751694" y="102085"/>
                          <a:pt x="537210" y="150639"/>
                        </a:cubicBezTo>
                        <a:cubicBezTo>
                          <a:pt x="322726" y="199193"/>
                          <a:pt x="148848" y="142550"/>
                          <a:pt x="0" y="150639"/>
                        </a:cubicBezTo>
                        <a:cubicBezTo>
                          <a:pt x="-1833" y="114218"/>
                          <a:pt x="609" y="69868"/>
                          <a:pt x="0" y="0"/>
                        </a:cubicBezTo>
                        <a:close/>
                      </a:path>
                      <a:path w="3428999" h="150639" stroke="0" extrusionOk="0">
                        <a:moveTo>
                          <a:pt x="0" y="0"/>
                        </a:moveTo>
                        <a:cubicBezTo>
                          <a:pt x="265379" y="-21768"/>
                          <a:pt x="366653" y="65788"/>
                          <a:pt x="640080" y="0"/>
                        </a:cubicBezTo>
                        <a:cubicBezTo>
                          <a:pt x="913507" y="-65788"/>
                          <a:pt x="944483" y="3532"/>
                          <a:pt x="1211580" y="0"/>
                        </a:cubicBezTo>
                        <a:cubicBezTo>
                          <a:pt x="1478677" y="-3532"/>
                          <a:pt x="1564897" y="24086"/>
                          <a:pt x="1714499" y="0"/>
                        </a:cubicBezTo>
                        <a:cubicBezTo>
                          <a:pt x="1864101" y="-24086"/>
                          <a:pt x="2086227" y="38068"/>
                          <a:pt x="2285999" y="0"/>
                        </a:cubicBezTo>
                        <a:cubicBezTo>
                          <a:pt x="2485771" y="-38068"/>
                          <a:pt x="2668526" y="7091"/>
                          <a:pt x="2926079" y="0"/>
                        </a:cubicBezTo>
                        <a:cubicBezTo>
                          <a:pt x="3183632" y="-7091"/>
                          <a:pt x="3314591" y="1593"/>
                          <a:pt x="3428999" y="0"/>
                        </a:cubicBezTo>
                        <a:cubicBezTo>
                          <a:pt x="3438359" y="65090"/>
                          <a:pt x="3426592" y="85368"/>
                          <a:pt x="3428999" y="150639"/>
                        </a:cubicBezTo>
                        <a:cubicBezTo>
                          <a:pt x="3237938" y="151956"/>
                          <a:pt x="3163690" y="146467"/>
                          <a:pt x="2960369" y="150639"/>
                        </a:cubicBezTo>
                        <a:cubicBezTo>
                          <a:pt x="2757048" y="154811"/>
                          <a:pt x="2713386" y="121406"/>
                          <a:pt x="2491739" y="150639"/>
                        </a:cubicBezTo>
                        <a:cubicBezTo>
                          <a:pt x="2270092" y="179872"/>
                          <a:pt x="2131022" y="134686"/>
                          <a:pt x="1954529" y="150639"/>
                        </a:cubicBezTo>
                        <a:cubicBezTo>
                          <a:pt x="1778036" y="166592"/>
                          <a:pt x="1670107" y="116437"/>
                          <a:pt x="1417320" y="150639"/>
                        </a:cubicBezTo>
                        <a:cubicBezTo>
                          <a:pt x="1164533" y="184841"/>
                          <a:pt x="985481" y="80165"/>
                          <a:pt x="811530" y="150639"/>
                        </a:cubicBezTo>
                        <a:cubicBezTo>
                          <a:pt x="637579" y="221113"/>
                          <a:pt x="220431" y="90330"/>
                          <a:pt x="0" y="150639"/>
                        </a:cubicBezTo>
                        <a:cubicBezTo>
                          <a:pt x="-5836" y="95807"/>
                          <a:pt x="10102" y="6920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251999" rtlCol="0" anchor="ctr"/>
          <a:lstStyle>
            <a:lvl1pPr algn="l"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1pPr>
            <a:lvl2pPr algn="l"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2pPr>
            <a:lvl3pPr algn="l"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3pPr>
            <a:lvl4pPr algn="l"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4pPr>
            <a:lvl5pPr algn="l"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9pPr>
          </a:lstStyle>
          <a:p>
            <a:r>
              <a:rPr lang="pt-BR" altLang="pt-BR" sz="1000" dirty="0">
                <a:solidFill>
                  <a:schemeClr val="bg1"/>
                </a:solidFill>
                <a:latin typeface="Graphie" panose="020B0603020204020204" pitchFamily="34" charset="77"/>
                <a:ea typeface="Cambria" panose="02040503050406030204" pitchFamily="18" charset="0"/>
              </a:rPr>
              <a:t>Copom manteve taxa Selic para 10,50%  a.a.</a:t>
            </a:r>
          </a:p>
        </p:txBody>
      </p:sp>
      <p:sp>
        <p:nvSpPr>
          <p:cNvPr id="28" name="Rectangle 4">
            <a:extLst>
              <a:ext uri="{FF2B5EF4-FFF2-40B4-BE49-F238E27FC236}">
                <a16:creationId xmlns:a16="http://schemas.microsoft.com/office/drawing/2014/main" id="{DA0E3D35-6D57-F022-8DC8-BA0AFC920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5899783"/>
            <a:ext cx="7559675" cy="288257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  <a:extLst>
              <a:ext uri="{C807C97D-BFC1-408E-A445-0C87EB9F89A2}">
                <ask:lineSketchStyleProps xmlns:ask="http://schemas.microsoft.com/office/drawing/2018/sketchyshapes" sd="981765707">
                  <a:custGeom>
                    <a:avLst/>
                    <a:gdLst>
                      <a:gd name="connsiteX0" fmla="*/ 0 w 3428999"/>
                      <a:gd name="connsiteY0" fmla="*/ 0 h 150639"/>
                      <a:gd name="connsiteX1" fmla="*/ 502920 w 3428999"/>
                      <a:gd name="connsiteY1" fmla="*/ 0 h 150639"/>
                      <a:gd name="connsiteX2" fmla="*/ 1143000 w 3428999"/>
                      <a:gd name="connsiteY2" fmla="*/ 0 h 150639"/>
                      <a:gd name="connsiteX3" fmla="*/ 1680210 w 3428999"/>
                      <a:gd name="connsiteY3" fmla="*/ 0 h 150639"/>
                      <a:gd name="connsiteX4" fmla="*/ 2183129 w 3428999"/>
                      <a:gd name="connsiteY4" fmla="*/ 0 h 150639"/>
                      <a:gd name="connsiteX5" fmla="*/ 2720339 w 3428999"/>
                      <a:gd name="connsiteY5" fmla="*/ 0 h 150639"/>
                      <a:gd name="connsiteX6" fmla="*/ 3428999 w 3428999"/>
                      <a:gd name="connsiteY6" fmla="*/ 0 h 150639"/>
                      <a:gd name="connsiteX7" fmla="*/ 3428999 w 3428999"/>
                      <a:gd name="connsiteY7" fmla="*/ 150639 h 150639"/>
                      <a:gd name="connsiteX8" fmla="*/ 2857499 w 3428999"/>
                      <a:gd name="connsiteY8" fmla="*/ 150639 h 150639"/>
                      <a:gd name="connsiteX9" fmla="*/ 2217419 w 3428999"/>
                      <a:gd name="connsiteY9" fmla="*/ 150639 h 150639"/>
                      <a:gd name="connsiteX10" fmla="*/ 1577340 w 3428999"/>
                      <a:gd name="connsiteY10" fmla="*/ 150639 h 150639"/>
                      <a:gd name="connsiteX11" fmla="*/ 1040130 w 3428999"/>
                      <a:gd name="connsiteY11" fmla="*/ 150639 h 150639"/>
                      <a:gd name="connsiteX12" fmla="*/ 537210 w 3428999"/>
                      <a:gd name="connsiteY12" fmla="*/ 150639 h 150639"/>
                      <a:gd name="connsiteX13" fmla="*/ 0 w 3428999"/>
                      <a:gd name="connsiteY13" fmla="*/ 150639 h 150639"/>
                      <a:gd name="connsiteX14" fmla="*/ 0 w 3428999"/>
                      <a:gd name="connsiteY14" fmla="*/ 0 h 1506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428999" h="150639" fill="none" extrusionOk="0">
                        <a:moveTo>
                          <a:pt x="0" y="0"/>
                        </a:moveTo>
                        <a:cubicBezTo>
                          <a:pt x="226691" y="-2241"/>
                          <a:pt x="279783" y="19436"/>
                          <a:pt x="502920" y="0"/>
                        </a:cubicBezTo>
                        <a:cubicBezTo>
                          <a:pt x="726057" y="-19436"/>
                          <a:pt x="832272" y="22551"/>
                          <a:pt x="1143000" y="0"/>
                        </a:cubicBezTo>
                        <a:cubicBezTo>
                          <a:pt x="1453728" y="-22551"/>
                          <a:pt x="1520242" y="30246"/>
                          <a:pt x="1680210" y="0"/>
                        </a:cubicBezTo>
                        <a:cubicBezTo>
                          <a:pt x="1840178" y="-30246"/>
                          <a:pt x="2054094" y="33377"/>
                          <a:pt x="2183129" y="0"/>
                        </a:cubicBezTo>
                        <a:cubicBezTo>
                          <a:pt x="2312164" y="-33377"/>
                          <a:pt x="2586048" y="59355"/>
                          <a:pt x="2720339" y="0"/>
                        </a:cubicBezTo>
                        <a:cubicBezTo>
                          <a:pt x="2854630" y="-59355"/>
                          <a:pt x="3278484" y="68488"/>
                          <a:pt x="3428999" y="0"/>
                        </a:cubicBezTo>
                        <a:cubicBezTo>
                          <a:pt x="3431678" y="64892"/>
                          <a:pt x="3422201" y="104561"/>
                          <a:pt x="3428999" y="150639"/>
                        </a:cubicBezTo>
                        <a:cubicBezTo>
                          <a:pt x="3207775" y="167447"/>
                          <a:pt x="3018427" y="92739"/>
                          <a:pt x="2857499" y="150639"/>
                        </a:cubicBezTo>
                        <a:cubicBezTo>
                          <a:pt x="2696571" y="208539"/>
                          <a:pt x="2390576" y="150279"/>
                          <a:pt x="2217419" y="150639"/>
                        </a:cubicBezTo>
                        <a:cubicBezTo>
                          <a:pt x="2044262" y="150999"/>
                          <a:pt x="1797906" y="120672"/>
                          <a:pt x="1577340" y="150639"/>
                        </a:cubicBezTo>
                        <a:cubicBezTo>
                          <a:pt x="1356774" y="180606"/>
                          <a:pt x="1195119" y="104485"/>
                          <a:pt x="1040130" y="150639"/>
                        </a:cubicBezTo>
                        <a:cubicBezTo>
                          <a:pt x="885141" y="196793"/>
                          <a:pt x="751694" y="102085"/>
                          <a:pt x="537210" y="150639"/>
                        </a:cubicBezTo>
                        <a:cubicBezTo>
                          <a:pt x="322726" y="199193"/>
                          <a:pt x="148848" y="142550"/>
                          <a:pt x="0" y="150639"/>
                        </a:cubicBezTo>
                        <a:cubicBezTo>
                          <a:pt x="-1833" y="114218"/>
                          <a:pt x="609" y="69868"/>
                          <a:pt x="0" y="0"/>
                        </a:cubicBezTo>
                        <a:close/>
                      </a:path>
                      <a:path w="3428999" h="150639" stroke="0" extrusionOk="0">
                        <a:moveTo>
                          <a:pt x="0" y="0"/>
                        </a:moveTo>
                        <a:cubicBezTo>
                          <a:pt x="265379" y="-21768"/>
                          <a:pt x="366653" y="65788"/>
                          <a:pt x="640080" y="0"/>
                        </a:cubicBezTo>
                        <a:cubicBezTo>
                          <a:pt x="913507" y="-65788"/>
                          <a:pt x="944483" y="3532"/>
                          <a:pt x="1211580" y="0"/>
                        </a:cubicBezTo>
                        <a:cubicBezTo>
                          <a:pt x="1478677" y="-3532"/>
                          <a:pt x="1564897" y="24086"/>
                          <a:pt x="1714499" y="0"/>
                        </a:cubicBezTo>
                        <a:cubicBezTo>
                          <a:pt x="1864101" y="-24086"/>
                          <a:pt x="2086227" y="38068"/>
                          <a:pt x="2285999" y="0"/>
                        </a:cubicBezTo>
                        <a:cubicBezTo>
                          <a:pt x="2485771" y="-38068"/>
                          <a:pt x="2668526" y="7091"/>
                          <a:pt x="2926079" y="0"/>
                        </a:cubicBezTo>
                        <a:cubicBezTo>
                          <a:pt x="3183632" y="-7091"/>
                          <a:pt x="3314591" y="1593"/>
                          <a:pt x="3428999" y="0"/>
                        </a:cubicBezTo>
                        <a:cubicBezTo>
                          <a:pt x="3438359" y="65090"/>
                          <a:pt x="3426592" y="85368"/>
                          <a:pt x="3428999" y="150639"/>
                        </a:cubicBezTo>
                        <a:cubicBezTo>
                          <a:pt x="3237938" y="151956"/>
                          <a:pt x="3163690" y="146467"/>
                          <a:pt x="2960369" y="150639"/>
                        </a:cubicBezTo>
                        <a:cubicBezTo>
                          <a:pt x="2757048" y="154811"/>
                          <a:pt x="2713386" y="121406"/>
                          <a:pt x="2491739" y="150639"/>
                        </a:cubicBezTo>
                        <a:cubicBezTo>
                          <a:pt x="2270092" y="179872"/>
                          <a:pt x="2131022" y="134686"/>
                          <a:pt x="1954529" y="150639"/>
                        </a:cubicBezTo>
                        <a:cubicBezTo>
                          <a:pt x="1778036" y="166592"/>
                          <a:pt x="1670107" y="116437"/>
                          <a:pt x="1417320" y="150639"/>
                        </a:cubicBezTo>
                        <a:cubicBezTo>
                          <a:pt x="1164533" y="184841"/>
                          <a:pt x="985481" y="80165"/>
                          <a:pt x="811530" y="150639"/>
                        </a:cubicBezTo>
                        <a:cubicBezTo>
                          <a:pt x="637579" y="221113"/>
                          <a:pt x="220431" y="90330"/>
                          <a:pt x="0" y="150639"/>
                        </a:cubicBezTo>
                        <a:cubicBezTo>
                          <a:pt x="-5836" y="95807"/>
                          <a:pt x="10102" y="6920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251999" rtlCol="0" anchor="ctr"/>
          <a:lstStyle>
            <a:lvl1pPr algn="l"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1pPr>
            <a:lvl2pPr algn="l"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2pPr>
            <a:lvl3pPr algn="l"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3pPr>
            <a:lvl4pPr algn="l"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4pPr>
            <a:lvl5pPr algn="l"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333399"/>
                </a:solidFill>
                <a:latin typeface="Verdana" panose="020B0604030504040204" pitchFamily="34" charset="0"/>
              </a:defRPr>
            </a:lvl9pPr>
          </a:lstStyle>
          <a:p>
            <a:r>
              <a:rPr lang="pt-BR" altLang="pt-BR" sz="1000" dirty="0">
                <a:solidFill>
                  <a:schemeClr val="bg1"/>
                </a:solidFill>
                <a:latin typeface="Graphie" panose="020B0603020204020204" pitchFamily="34" charset="77"/>
                <a:ea typeface="Cambria" panose="02040503050406030204" pitchFamily="18" charset="0"/>
              </a:rPr>
              <a:t>O que isso implica para os investimentos</a:t>
            </a:r>
          </a:p>
        </p:txBody>
      </p:sp>
      <p:sp>
        <p:nvSpPr>
          <p:cNvPr id="7" name="Text Box 19">
            <a:extLst>
              <a:ext uri="{FF2B5EF4-FFF2-40B4-BE49-F238E27FC236}">
                <a16:creationId xmlns:a16="http://schemas.microsoft.com/office/drawing/2014/main" id="{286695B3-75A7-347B-D5EF-FA15C49D6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20" y="1591854"/>
            <a:ext cx="4456800" cy="414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spcCol="180000">
            <a:noAutofit/>
          </a:bodyPr>
          <a:lstStyle/>
          <a:p>
            <a:pPr algn="just">
              <a:spcAft>
                <a:spcPct val="60000"/>
              </a:spcAft>
            </a:pPr>
            <a:r>
              <a:rPr lang="pt-BR" alt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Conforme sinalizado, o Comitê de Política Monetária do Banco Central manteve a taxa Selic em 10,50% ao ano, com votação unânime.</a:t>
            </a:r>
          </a:p>
          <a:p>
            <a:pPr algn="just">
              <a:spcAft>
                <a:spcPct val="60000"/>
              </a:spcAft>
            </a:pPr>
            <a:r>
              <a:rPr lang="pt-BR" alt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No Comunicado, o COPOM justificou a decisão, da seguinte forma: </a:t>
            </a:r>
          </a:p>
          <a:p>
            <a:pPr algn="just">
              <a:spcAft>
                <a:spcPct val="60000"/>
              </a:spcAft>
            </a:pPr>
            <a:r>
              <a:rPr lang="pt-BR" alt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Ambiente externo </a:t>
            </a:r>
            <a:r>
              <a:rPr lang="pt-BR" alt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mantém-se adverso, em função da incerteza sobre os impactos e a extensão da flexibilização da política monetária dos EUA e sobre as dinâmicas de atividade e de inflação em diversos países. </a:t>
            </a:r>
          </a:p>
          <a:p>
            <a:pPr algn="just">
              <a:spcAft>
                <a:spcPct val="60000"/>
              </a:spcAft>
            </a:pPr>
            <a:r>
              <a:rPr lang="pt-BR" alt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Atividade</a:t>
            </a:r>
            <a:r>
              <a:rPr lang="pt-BR" alt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 segue forte - o conjunto de indicadores de atividade e do mercado de trabalho segue apresentando maior dinamismo do que o esperado. </a:t>
            </a:r>
          </a:p>
          <a:p>
            <a:pPr algn="just">
              <a:spcAft>
                <a:spcPct val="60000"/>
              </a:spcAft>
            </a:pPr>
            <a:r>
              <a:rPr lang="pt-BR" alt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Inflação </a:t>
            </a:r>
            <a:r>
              <a:rPr lang="pt-BR" alt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– a desinflação medida pelo IPCA cheio tem arrefecido, enquanto as medidas de inflação subjacente se situaram acima da meta para a inflação nas divulgações mais recentes. </a:t>
            </a:r>
          </a:p>
          <a:p>
            <a:pPr algn="just">
              <a:spcAft>
                <a:spcPct val="60000"/>
              </a:spcAft>
            </a:pPr>
            <a:r>
              <a:rPr lang="pt-BR" alt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Expectativas de inflação </a:t>
            </a:r>
            <a:r>
              <a:rPr lang="pt-BR" alt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do Focus subiram de 4,0% para 4,1% para 2024 e foram de 3,8% para 4,0% em 2025.</a:t>
            </a:r>
          </a:p>
          <a:p>
            <a:pPr algn="just">
              <a:spcAft>
                <a:spcPct val="60000"/>
              </a:spcAft>
            </a:pPr>
            <a:r>
              <a:rPr lang="pt-BR" alt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Projeções de inflação </a:t>
            </a:r>
            <a:r>
              <a:rPr lang="pt-BR" alt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– Considerando a meta contínua de 3,0% a partir de janeiro de 2025, o Copom passou a divulgar a projeção do IPCA para seis trimestres à frente, correspondente ao 1° trimestre de 2026, que se situam em 3,4% no cenário de referência e 3,2% no cenário alternativo, com a taxa Selic constante ao longo do horizonte relevante. As projeções do cenário de referência subiram de 4,0% para 4,2% em 2024 e de 3,4% para 3,6% em 2025. No cenário alternativo, as projeções se situam em 4,2% para 2024 e 3,4% em 2025. </a:t>
            </a:r>
          </a:p>
          <a:p>
            <a:pPr algn="just">
              <a:spcAft>
                <a:spcPct val="60000"/>
              </a:spcAft>
            </a:pPr>
            <a:r>
              <a:rPr lang="pt-BR" alt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Fatores de riscos foram mantidos em ambas as direções, </a:t>
            </a:r>
            <a:r>
              <a:rPr lang="pt-BR" alt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mas adicionou-se dois novos riscos: (i) desancoragem das expectativas de inflação por período mais prolongado e (</a:t>
            </a:r>
            <a:r>
              <a:rPr lang="pt-BR" altLang="pt-BR" sz="800" dirty="0" err="1">
                <a:latin typeface="Graphie" panose="020B0603020204020204" pitchFamily="34" charset="77"/>
                <a:ea typeface="Microsoft YaHei" panose="020B0503020204020204" pitchFamily="34" charset="-122"/>
              </a:rPr>
              <a:t>ii</a:t>
            </a:r>
            <a:r>
              <a:rPr lang="pt-BR" alt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) conjunção de políticas econômicas externa e interna que tenham impacto inflacionário, por exemplo, por meio de uma taxa de câmbio persistentemente mais depreciada. Avaliamos que o balanço de riscos, na prática, ficou assimétrico após a adição de 2 riscos. Além disso</a:t>
            </a:r>
            <a:r>
              <a:rPr lang="pt-BR" alt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, a sinalização da “necessidade de maior vigilância” sugere que a taxa Selic poderá ser elevada, se necessário</a:t>
            </a:r>
            <a:r>
              <a:rPr lang="pt-BR" alt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.   </a:t>
            </a:r>
          </a:p>
          <a:p>
            <a:pPr algn="just">
              <a:spcAft>
                <a:spcPct val="60000"/>
              </a:spcAft>
            </a:pPr>
            <a:r>
              <a:rPr lang="pt-BR" alt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Decisão de manter a Selic em 10,50% a.a. </a:t>
            </a:r>
            <a:r>
              <a:rPr lang="pt-BR" alt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– o Copom optou por manter a taxa de juros estável diante do cenário global incerto e do cenário doméstico marcado por uma atividade resiliente, por alta das projeções de inflação e das expectativas desancoradas. O Copom também ressaltou que esse balanço de riscos “demandam acompanhamento diligente e ainda maior cautela” da política monetária. 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F0945B7-C8AE-890D-64A0-EE1BFA6F77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7415" y="1661521"/>
            <a:ext cx="2953677" cy="1986231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FA8A4478-4C06-7BC6-E9C7-9E978690A3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3986" y="3772359"/>
            <a:ext cx="2947106" cy="2012207"/>
          </a:xfrm>
          <a:prstGeom prst="rect">
            <a:avLst/>
          </a:prstGeom>
        </p:spPr>
      </p:pic>
      <p:sp>
        <p:nvSpPr>
          <p:cNvPr id="11" name="Text Box 19">
            <a:extLst>
              <a:ext uri="{FF2B5EF4-FFF2-40B4-BE49-F238E27FC236}">
                <a16:creationId xmlns:a16="http://schemas.microsoft.com/office/drawing/2014/main" id="{00A4C481-6268-118D-BE42-8120C4C02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79" y="6241465"/>
            <a:ext cx="7190999" cy="3766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2" spcCol="180000">
            <a:noAutofit/>
          </a:bodyPr>
          <a:lstStyle/>
          <a:p>
            <a:pPr algn="just">
              <a:lnSpc>
                <a:spcPct val="107000"/>
              </a:lnSpc>
              <a:spcAft>
                <a:spcPts val="540"/>
              </a:spcAft>
            </a:pPr>
            <a:r>
              <a:rPr 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O Copom decidiu, unanimemente, manter a taxa de juros em 10,50% a.a., destacando que o </a:t>
            </a:r>
            <a:r>
              <a:rPr 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cenário doméstico é caracterizado pela resiliência da atividade, pela elevação das projeções de inflação e por expectativas desancoradas, requerendo maior cautela da política monetária. </a:t>
            </a:r>
          </a:p>
          <a:p>
            <a:pPr algn="just">
              <a:lnSpc>
                <a:spcPct val="107000"/>
              </a:lnSpc>
              <a:spcAft>
                <a:spcPts val="540"/>
              </a:spcAft>
            </a:pPr>
            <a:r>
              <a:rPr 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Porém, ainda que o comunicado seja cauteloso, diferentemente do que esperávamos, o balanço de riscos seguiu em ambas as direções. </a:t>
            </a:r>
          </a:p>
          <a:p>
            <a:pPr algn="just">
              <a:lnSpc>
                <a:spcPct val="107000"/>
              </a:lnSpc>
              <a:spcAft>
                <a:spcPts val="540"/>
              </a:spcAft>
            </a:pPr>
            <a:r>
              <a:rPr 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Contudo, nossa avaliação é de que (1) a crescente desancoragem das expectativas de inflação aliada à (2) resiliência da inflação de serviços em (3) uma economia aquecida na qual (4) a taxa de câmbio está bem mais depreciada oferecem um risco muito maior do que (5) uma desaceleração da atividade global ou (6) um a desinflação global mais forte.</a:t>
            </a:r>
          </a:p>
          <a:p>
            <a:pPr algn="just">
              <a:lnSpc>
                <a:spcPct val="107000"/>
              </a:lnSpc>
              <a:spcAft>
                <a:spcPts val="540"/>
              </a:spcAft>
            </a:pPr>
            <a:r>
              <a:rPr 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Não apenas o número de fatores de risco para uma inflação mais alta é maior (3X2), mas mais importante, a probabilidade de ocorrência dos choques inflacionários é, claramente, dominante em relação aos fatores que poderiam trazer uma inflação menor. </a:t>
            </a:r>
          </a:p>
          <a:p>
            <a:pPr algn="just">
              <a:lnSpc>
                <a:spcPct val="107000"/>
              </a:lnSpc>
              <a:spcAft>
                <a:spcPts val="540"/>
              </a:spcAft>
            </a:pPr>
            <a:r>
              <a:rPr 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Assim, </a:t>
            </a:r>
            <a:r>
              <a:rPr 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embora o comunicado seja um pouco mais duro, parece indicar que o horizonte mais longo ainda permite uma margem de manobra</a:t>
            </a:r>
            <a:r>
              <a:rPr 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, tendo evitado um endurecimento mais intenso da comunicação. </a:t>
            </a:r>
          </a:p>
          <a:p>
            <a:pPr algn="just">
              <a:lnSpc>
                <a:spcPct val="107000"/>
              </a:lnSpc>
              <a:spcAft>
                <a:spcPts val="540"/>
              </a:spcAft>
            </a:pPr>
            <a:r>
              <a:rPr 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Não obstante a simetria de riscos, </a:t>
            </a:r>
            <a:r>
              <a:rPr 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o BC apontou que a perda de credibilidade fiscal é uma ameaça real para a inflação através do impacto sobre a taxa de câmbio</a:t>
            </a:r>
            <a:r>
              <a:rPr 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, por isso o Copom “monitora com atenção como os desenvolvimentos recentes da política fiscal impactam a política monetária e os ativos financeiros.” </a:t>
            </a:r>
            <a:r>
              <a:rPr 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Ressaltando que a “percepção dos agentes econômicos sobre o cenário fiscal, junto com outros fatores, tem impactado os preços de ativos e as expectativas dos agentes.” </a:t>
            </a:r>
          </a:p>
          <a:p>
            <a:pPr algn="just">
              <a:lnSpc>
                <a:spcPct val="107000"/>
              </a:lnSpc>
              <a:spcAft>
                <a:spcPts val="540"/>
              </a:spcAft>
            </a:pPr>
            <a:r>
              <a:rPr 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Em outras palavras, </a:t>
            </a:r>
            <a:r>
              <a:rPr 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a incerteza fiscal está fazendo o dólar subir e somente uma “política fiscal crível e comprometida com a sustentabilidade da dívida” pode ajudar a ancorar “as expectativas de inflação” e reduzir “os prêmios de risco dos ativos financeiros”.</a:t>
            </a:r>
          </a:p>
          <a:p>
            <a:pPr algn="just">
              <a:lnSpc>
                <a:spcPct val="107000"/>
              </a:lnSpc>
              <a:spcAft>
                <a:spcPts val="540"/>
              </a:spcAft>
            </a:pPr>
            <a:r>
              <a:rPr 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Também fica a mensagem de que a continuidade da deterioração nos fatores condicionantes da inflação poderá levar a uma reversão do plano de voo que, por ora, ainda não contempla uma alta. </a:t>
            </a:r>
          </a:p>
          <a:p>
            <a:pPr algn="just">
              <a:lnSpc>
                <a:spcPct val="107000"/>
              </a:lnSpc>
              <a:spcAft>
                <a:spcPts val="540"/>
              </a:spcAft>
            </a:pPr>
            <a:r>
              <a:rPr 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O quadro global tende a se tornar mais construtivo e a taxa do Tesouro dos EUA de 10 anos já está no nível mais baixo desde março, assim seria de se esperar uma valorização dos ativos brasileiros ao longo de agosto. </a:t>
            </a:r>
          </a:p>
          <a:p>
            <a:pPr algn="just">
              <a:lnSpc>
                <a:spcPct val="107000"/>
              </a:lnSpc>
              <a:spcAft>
                <a:spcPts val="540"/>
              </a:spcAft>
            </a:pPr>
            <a:r>
              <a:rPr 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No entanto</a:t>
            </a:r>
            <a:r>
              <a:rPr 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, a perda de credibilidade fiscal e os ruídos em torno da política monetária retiram parte impacto positivo que a onda global favorável </a:t>
            </a:r>
            <a:r>
              <a:rPr 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poderia trazer - pelo menos até que medidas concretas de ajuste fiscal produzam resultados e a pressão política pela queda de juros cesse. </a:t>
            </a:r>
          </a:p>
          <a:p>
            <a:pPr algn="just">
              <a:lnSpc>
                <a:spcPct val="107000"/>
              </a:lnSpc>
              <a:spcAft>
                <a:spcPts val="540"/>
              </a:spcAft>
            </a:pPr>
            <a:r>
              <a:rPr 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Ibovespa</a:t>
            </a:r>
            <a:r>
              <a:rPr 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 – tem potencial de alta com a perspectiva da volta as compras pelos estrangeiros, o que pode ser acelerado se o ajuste fiscal avançar. </a:t>
            </a:r>
          </a:p>
          <a:p>
            <a:pPr algn="just">
              <a:lnSpc>
                <a:spcPct val="107000"/>
              </a:lnSpc>
              <a:spcAft>
                <a:spcPts val="540"/>
              </a:spcAft>
            </a:pPr>
            <a:r>
              <a:rPr 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Dólar</a:t>
            </a:r>
            <a:r>
              <a:rPr 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 – o Real sofreu muito a partir da mudança das metas fiscal em meados de abril. A perda de credibilidade requer que as medidas de ajuste sejam críveis e contem com apoio de todo governo. Se isso acontecer, a onda global vai ajudar o Real a recuperar parte da depreciação recente. </a:t>
            </a:r>
          </a:p>
          <a:p>
            <a:pPr algn="just">
              <a:lnSpc>
                <a:spcPct val="107000"/>
              </a:lnSpc>
              <a:spcAft>
                <a:spcPts val="540"/>
              </a:spcAft>
            </a:pPr>
            <a:r>
              <a:rPr lang="pt-BR" sz="800" b="1" dirty="0">
                <a:latin typeface="Graphie" panose="020B0603020204020204" pitchFamily="34" charset="77"/>
                <a:ea typeface="Microsoft YaHei" panose="020B0503020204020204" pitchFamily="34" charset="-122"/>
              </a:rPr>
              <a:t>Juros</a:t>
            </a:r>
            <a:r>
              <a:rPr lang="pt-BR" sz="800" dirty="0">
                <a:latin typeface="Graphie" panose="020B0603020204020204" pitchFamily="34" charset="77"/>
                <a:ea typeface="Microsoft YaHei" panose="020B0503020204020204" pitchFamily="34" charset="-122"/>
              </a:rPr>
              <a:t> – curva de juros está muito premiada pelo estresse fiscal que contaminou câmbio. A melhora global ajuda, mas o governo tem que fazer sua parte para reduzir o risco fiscal e levar a um fechamento dos juros.</a:t>
            </a:r>
          </a:p>
        </p:txBody>
      </p:sp>
    </p:spTree>
    <p:extLst>
      <p:ext uri="{BB962C8B-B14F-4D97-AF65-F5344CB8AC3E}">
        <p14:creationId xmlns:p14="http://schemas.microsoft.com/office/powerpoint/2010/main" val="285386963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Monte Bravo">
      <a:dk1>
        <a:srgbClr val="232323"/>
      </a:dk1>
      <a:lt1>
        <a:srgbClr val="FFFFFF"/>
      </a:lt1>
      <a:dk2>
        <a:srgbClr val="211C47"/>
      </a:dk2>
      <a:lt2>
        <a:srgbClr val="E5DDD7"/>
      </a:lt2>
      <a:accent1>
        <a:srgbClr val="8E7DD6"/>
      </a:accent1>
      <a:accent2>
        <a:srgbClr val="56469C"/>
      </a:accent2>
      <a:accent3>
        <a:srgbClr val="211C47"/>
      </a:accent3>
      <a:accent4>
        <a:srgbClr val="8E7DD6"/>
      </a:accent4>
      <a:accent5>
        <a:srgbClr val="211C47"/>
      </a:accent5>
      <a:accent6>
        <a:srgbClr val="8E7DD6"/>
      </a:accent6>
      <a:hlink>
        <a:srgbClr val="56469C"/>
      </a:hlink>
      <a:folHlink>
        <a:srgbClr val="211C4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noFill/>
        </a:ln>
      </a:spPr>
      <a:bodyPr spcFirstLastPara="1" wrap="square" lIns="91425" tIns="91425" rIns="91425" bIns="91425" anchor="t" anchorCtr="0">
        <a:noAutofit/>
      </a:bodyPr>
      <a:lstStyle>
        <a:defPPr marL="0" indent="0" algn="just" rtl="0">
          <a:spcBef>
            <a:spcPts val="0"/>
          </a:spcBef>
          <a:spcAft>
            <a:spcPts val="0"/>
          </a:spcAft>
          <a:buClr>
            <a:schemeClr val="dk1"/>
          </a:buClr>
          <a:buSzPts val="1100"/>
          <a:buFont typeface="Arial"/>
          <a:buNone/>
          <a:defRPr sz="750" dirty="0">
            <a:latin typeface="Graphie" panose="020B0603020204020204" pitchFamily="34" charset="77"/>
            <a:ea typeface="Montserrat"/>
            <a:cs typeface="Montserrat"/>
            <a:sym typeface="Montserra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4A0228AABD2844F9BBE5A9B81380DDD" ma:contentTypeVersion="15" ma:contentTypeDescription="Crie um novo documento." ma:contentTypeScope="" ma:versionID="60d612674145f61e9a21f417f5f97e77">
  <xsd:schema xmlns:xsd="http://www.w3.org/2001/XMLSchema" xmlns:xs="http://www.w3.org/2001/XMLSchema" xmlns:p="http://schemas.microsoft.com/office/2006/metadata/properties" xmlns:ns2="de7f96d7-d917-4477-a1ea-1825ed1afd51" xmlns:ns3="f396c104-e7b4-42ea-b2cf-ff77db2d8178" targetNamespace="http://schemas.microsoft.com/office/2006/metadata/properties" ma:root="true" ma:fieldsID="09b927141046d35a88dd0c77920eebae" ns2:_="" ns3:_="">
    <xsd:import namespace="de7f96d7-d917-4477-a1ea-1825ed1afd51"/>
    <xsd:import namespace="f396c104-e7b4-42ea-b2cf-ff77db2d81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7f96d7-d917-4477-a1ea-1825ed1afd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Marcações de imagem" ma:readOnly="false" ma:fieldId="{5cf76f15-5ced-4ddc-b409-7134ff3c332f}" ma:taxonomyMulti="true" ma:sspId="57e636ad-d371-4bb3-b74b-1d37faecca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96c104-e7b4-42ea-b2cf-ff77db2d817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2dfe8a0-57fe-441d-884d-5a85dbeaff71}" ma:internalName="TaxCatchAll" ma:showField="CatchAllData" ma:web="f396c104-e7b4-42ea-b2cf-ff77db2d81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396c104-e7b4-42ea-b2cf-ff77db2d8178">
      <UserInfo>
        <DisplayName>Guilherme Guerreiro</DisplayName>
        <AccountId>44</AccountId>
        <AccountType/>
      </UserInfo>
    </SharedWithUsers>
    <lcf76f155ced4ddcb4097134ff3c332f xmlns="de7f96d7-d917-4477-a1ea-1825ed1afd51">
      <Terms xmlns="http://schemas.microsoft.com/office/infopath/2007/PartnerControls"/>
    </lcf76f155ced4ddcb4097134ff3c332f>
    <TaxCatchAll xmlns="f396c104-e7b4-42ea-b2cf-ff77db2d8178" xsi:nil="true"/>
  </documentManagement>
</p:properties>
</file>

<file path=customXml/itemProps1.xml><?xml version="1.0" encoding="utf-8"?>
<ds:datastoreItem xmlns:ds="http://schemas.openxmlformats.org/officeDocument/2006/customXml" ds:itemID="{79AE8D61-A000-4712-A4CE-54C39ED4B6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7f96d7-d917-4477-a1ea-1825ed1afd51"/>
    <ds:schemaRef ds:uri="f396c104-e7b4-42ea-b2cf-ff77db2d81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5FB975-81CA-4453-8797-C436DEB26F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9277A6-56B9-4175-844F-E5BA7F0A8BEA}">
  <ds:schemaRefs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f396c104-e7b4-42ea-b2cf-ff77db2d8178"/>
    <ds:schemaRef ds:uri="http://schemas.openxmlformats.org/package/2006/metadata/core-properties"/>
    <ds:schemaRef ds:uri="de7f96d7-d917-4477-a1ea-1825ed1afd51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5220</TotalTime>
  <Words>1320</Words>
  <Application>Microsoft Office PowerPoint</Application>
  <PresentationFormat>Personalizar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Calibri Light</vt:lpstr>
      <vt:lpstr>Graphie</vt:lpstr>
      <vt:lpstr>Calibri</vt:lpstr>
      <vt:lpstr>Arial</vt:lpstr>
      <vt:lpstr>Termina</vt:lpstr>
      <vt:lpstr>Termina Bold</vt:lpstr>
      <vt:lpstr>Simple Light</vt:lpstr>
      <vt:lpstr>Personalizar design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Sofia de Oliveira Garcia</dc:creator>
  <cp:lastModifiedBy>Alexandre Mathias</cp:lastModifiedBy>
  <cp:revision>56</cp:revision>
  <dcterms:modified xsi:type="dcterms:W3CDTF">2024-07-31T22:45:04Z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0x010100B4A0228AABD2844F9BBE5A9B81380DDD</vt:lpwstr>
  </property>
  <property fmtid="{D5CDD505-2E9C-101B-9397-08002B2CF9AE}" pid="3" name="MediaServiceImageTags">
    <vt:lpwstr/>
  </property>
</Properties>
</file>